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385" r:id="rId5"/>
    <p:sldId id="392" r:id="rId6"/>
    <p:sldId id="393" r:id="rId7"/>
    <p:sldId id="401" r:id="rId8"/>
    <p:sldId id="405" r:id="rId9"/>
    <p:sldId id="406" r:id="rId10"/>
    <p:sldId id="407" r:id="rId11"/>
    <p:sldId id="408" r:id="rId12"/>
    <p:sldId id="410" r:id="rId13"/>
    <p:sldId id="411" r:id="rId14"/>
    <p:sldId id="395" r:id="rId15"/>
    <p:sldId id="404" r:id="rId16"/>
    <p:sldId id="394" r:id="rId17"/>
    <p:sldId id="403" r:id="rId18"/>
    <p:sldId id="396" r:id="rId19"/>
    <p:sldId id="412" r:id="rId20"/>
    <p:sldId id="398" r:id="rId21"/>
    <p:sldId id="402" r:id="rId22"/>
    <p:sldId id="399" r:id="rId23"/>
    <p:sldId id="400" r:id="rId24"/>
    <p:sldId id="413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346"/>
    <a:srgbClr val="F8766D"/>
    <a:srgbClr val="619CFF"/>
    <a:srgbClr val="C77CFF"/>
    <a:srgbClr val="00BFCA"/>
    <a:srgbClr val="7CAE00"/>
    <a:srgbClr val="00BA38"/>
    <a:srgbClr val="B7472A"/>
    <a:srgbClr val="F5F5F5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5"/>
    <p:restoredTop sz="83356"/>
  </p:normalViewPr>
  <p:slideViewPr>
    <p:cSldViewPr snapToGrid="0">
      <p:cViewPr varScale="1">
        <p:scale>
          <a:sx n="105" d="100"/>
          <a:sy n="105" d="100"/>
        </p:scale>
        <p:origin x="1016" y="184"/>
      </p:cViewPr>
      <p:guideLst>
        <p:guide orient="horz" pos="2880"/>
        <p:guide pos="4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Welcome</a:t>
            </a:r>
          </a:p>
          <a:p>
            <a:pPr marL="171450" indent="-171450">
              <a:buFontTx/>
              <a:buChar char="-"/>
            </a:pPr>
            <a:r>
              <a:rPr lang="en-US" dirty="0"/>
              <a:t>Broad research interests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Particular research interests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4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4B6F5-A0D6-89AA-F851-E5E55EE0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EB4B6-1C6F-11E5-3457-236DB0CE7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B8D085-BC33-8F0A-A613-9AE43310F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83BE-D2B2-9051-4768-1C8F6A16F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1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Idea in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63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FA31-AAD4-FEEC-877F-8414DF21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D500E-3CA0-6610-0791-12713310A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6C9E9-E87C-8445-5C5E-B4775BADF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ED47-64CB-EAA2-611D-22EE1CA22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RESET Ensemble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1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CV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Real data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3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FDX control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1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Extension to selecting c, lambda (current student)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1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8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Standard testing procedures use p-values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are interested in detecting p-values with the assistance of side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0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RESET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840D-07B5-8DC8-6347-760364AC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D4282-4591-85A7-033E-54F6499C5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88757-5DE7-D18E-7BB9-657576A66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6F72B-48E0-47CA-F5EB-C7D53B330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9CA6-CFDC-3CF6-8E5D-C123B2D0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F2214-6D82-4583-E49A-E9C56F71D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4CA50-8A4B-9706-0D2F-4E9BA7133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291E-7F6D-0CC8-9DA8-792EF4DE2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42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439FD-F4EA-45E3-5FE6-AD44C465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9A026-A58C-873C-452E-44C4B104A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D33A7-788D-65D4-12D5-CEB2ACFD3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17C6-3AB6-1007-DAEC-DFC7BC021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36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9881-AB5D-85AE-D1B9-E594C784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9174D-BF32-3B3E-D705-3D3C39913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1BED19-276D-8407-7043-7B0C4D06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46AF5-00EE-209D-3CCA-55956BA3F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DF1D3-FE12-17D6-E938-06CFC402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E83A2-FC81-6C78-FD7A-13B3980DA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C2BE54-6D6A-DFE3-4982-8B2461474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2F02E-390F-6D58-3568-1295357A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B5E4-19A5-0400-CD79-5D59CF3E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F8994-F8DA-38A4-190F-160428B04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AE21D-BC1C-FFA9-C11B-5E96F5990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RESET Framework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P-value conversion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accordingly and hide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Rescoring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0F16-BEF5-F341-3A13-B5DE04002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524" y="1997593"/>
            <a:ext cx="9922447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AU" i="1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 semi-supervised framework for diverse multiple hypothesis testing scenarios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5028" y="4860407"/>
            <a:ext cx="9921943" cy="145389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Jack Freestone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School of Mathematical and Physical Sciences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Macquarie 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AFED0-7424-C6DD-7CA9-C64330B158A8}"/>
              </a:ext>
            </a:extLst>
          </p:cNvPr>
          <p:cNvSpPr txBox="1"/>
          <p:nvPr/>
        </p:nvSpPr>
        <p:spPr>
          <a:xfrm>
            <a:off x="-5803900" y="-3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B6618-E0FB-0EC3-879C-5DCD4388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62E873-2815-CEA7-5B67-3E78168C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4B9F3-4DCE-F623-335C-E405E7C9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06A43B-EE11-11D7-662B-237C67F35278}"/>
                  </a:ext>
                </a:extLst>
              </p:cNvPr>
              <p:cNvSpPr txBox="1"/>
              <p:nvPr/>
            </p:nvSpPr>
            <p:spPr>
              <a:xfrm>
                <a:off x="444500" y="1485638"/>
                <a:ext cx="3781135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8: Reveal the old negative labels.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9: Report the top scoring hypotheses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using the above fact to estimate the number of false discoveries.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06A43B-EE11-11D7-662B-237C67F35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485638"/>
                <a:ext cx="3781135" cy="4801314"/>
              </a:xfrm>
              <a:prstGeom prst="rect">
                <a:avLst/>
              </a:prstGeom>
              <a:blipFill>
                <a:blip r:embed="rId4"/>
                <a:stretch>
                  <a:fillRect l="-1342" t="-794" b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F167B5-04D6-C25E-2032-3C59261D099F}"/>
                  </a:ext>
                </a:extLst>
              </p:cNvPr>
              <p:cNvSpPr txBox="1"/>
              <p:nvPr/>
            </p:nvSpPr>
            <p:spPr>
              <a:xfrm>
                <a:off x="-1071964" y="3429000"/>
                <a:ext cx="61000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2⋅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m:rPr>
                          <m:lit/>
                        </m:rPr>
                        <a:rPr lang="en-AU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=−1</m:t>
                      </m:r>
                      <m:r>
                        <m:rPr>
                          <m:lit/>
                        </m:rPr>
                        <a:rPr lang="en-AU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≈#</m:t>
                      </m:r>
                      <m:r>
                        <m:rPr>
                          <m:lit/>
                        </m:rPr>
                        <a:rPr lang="en-AU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=+1, 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 ∈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lit/>
                        </m:rPr>
                        <a:rPr lang="en-AU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F167B5-04D6-C25E-2032-3C59261D0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964" y="3429000"/>
                <a:ext cx="610001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3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5360-8508-A30B-852A-44E84F82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2058DC-8B54-EC1D-906B-A5BB87AAFFF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AU" sz="2000" dirty="0"/>
                  <a:t>Thus, RESET can be broken into three main steps: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A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AU" sz="2000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A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AU" sz="2000" i="1" dirty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A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0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AU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AU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AU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AU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AU" sz="2000" dirty="0"/>
                  <a:t>,</a:t>
                </a:r>
              </a:p>
              <a:p>
                <a:r>
                  <a:rPr lang="en-AU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000" dirty="0"/>
                  <a:t> denotes the scores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AU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AU" sz="2000" dirty="0"/>
                  <a:t> represents the pseudo-labels. Then ML is used: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AU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AU" sz="2000" i="1" dirty="0">
                          <a:latin typeface="Cambria Math" panose="02040503050406030204" pitchFamily="18" charset="0"/>
                        </a:rPr>
                        <m:t>, (</m:t>
                      </m:r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AU" sz="2000" i="1" dirty="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ML</m:t>
                                  </m:r>
                                  <m: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dirty="0" smtClean="0">
                                      <a:latin typeface="Cambria Math" panose="02040503050406030204" pitchFamily="18" charset="0"/>
                                    </a:rPr>
                                    <m:t>Score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AU" sz="2000" dirty="0"/>
              </a:p>
              <a:p>
                <a:r>
                  <a:rPr lang="en-AU" sz="2000" dirty="0"/>
                  <a:t>Finally, there exists classical testing procedures (</a:t>
                </a:r>
                <a:r>
                  <a:rPr lang="en-AU" sz="2000" i="1" dirty="0"/>
                  <a:t>kind of</a:t>
                </a:r>
                <a:r>
                  <a:rPr lang="en-AU" sz="2000" dirty="0"/>
                  <a:t>) that take our inputs: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ML</m:t>
                                  </m:r>
                                  <m: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000" dirty="0">
                                      <a:latin typeface="Cambria Math" panose="02040503050406030204" pitchFamily="18" charset="0"/>
                                    </a:rPr>
                                    <m:t>Score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r>
                        <a:rPr lang="en-AU" sz="20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sz="2000" b="0" i="1" dirty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AU" sz="2000" i="1" dirty="0" smtClean="0">
                                  <a:latin typeface="Cambria Math" panose="02040503050406030204" pitchFamily="18" charset="0"/>
                                </a:rPr>
                                <m:t>abel</m:t>
                              </m:r>
                            </m:e>
                            <m:sub>
                              <m: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bSup>
                      <m:r>
                        <a:rPr lang="en-AU" sz="2000" i="1" dirty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⊆[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],</m:t>
                      </m:r>
                    </m:oMath>
                  </m:oMathPara>
                </a14:m>
                <a:endParaRPr lang="en-AU" sz="2000" dirty="0"/>
              </a:p>
              <a:p>
                <a:r>
                  <a:rPr lang="en-AU" sz="2000" dirty="0"/>
                  <a:t>where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sz="2000" dirty="0"/>
                  <a:t> denotes the set of indices after throwing out the negative training labels.</a:t>
                </a:r>
              </a:p>
              <a:p>
                <a:endParaRPr lang="en-AU" sz="2000" dirty="0"/>
              </a:p>
              <a:p>
                <a:r>
                  <a:rPr lang="en-AU" sz="1300" dirty="0"/>
                  <a:t>Freestone, Jack, William Stafford Noble, and Uri Keich. "A semi-supervised framework for diverse multiple hypothesis testing scenarios." </a:t>
                </a:r>
                <a:r>
                  <a:rPr lang="en-AU" sz="1300" i="1" dirty="0"/>
                  <a:t>arXiv preprint arXiv:2411.15771</a:t>
                </a:r>
                <a:r>
                  <a:rPr lang="en-AU" sz="1300" dirty="0"/>
                  <a:t> (2024) (Under Review at </a:t>
                </a:r>
                <a:r>
                  <a:rPr lang="en-AU" sz="1300" i="1" dirty="0"/>
                  <a:t>Journal of the Royal Statistical Society Series B</a:t>
                </a:r>
                <a:r>
                  <a:rPr lang="en-AU" sz="1300" dirty="0"/>
                  <a:t>).</a:t>
                </a:r>
                <a:endParaRPr lang="en-AU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2058DC-8B54-EC1D-906B-A5BB87AA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3"/>
                <a:stretch>
                  <a:fillRect l="-680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3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64C1-9CA8-150E-0671-77AB3606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6FD8-88A5-1CB7-4F63-81A04E6A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A2C747B-A304-53FF-8EF1-083A4B0E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578" y="1486313"/>
            <a:ext cx="7772400" cy="5181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5BCC5D-8854-56F0-E11B-3B06CF63C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578" y="1486313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1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7CA4-E7F8-D801-E7F0-9101A7F2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FFC9938-AE11-D096-8985-59DA4DC04CE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40"/>
                <a:ext cx="11210543" cy="4601748"/>
              </a:xfrm>
            </p:spPr>
            <p:txBody>
              <a:bodyPr>
                <a:normAutofit/>
              </a:bodyPr>
              <a:lstStyle/>
              <a:p>
                <a:r>
                  <a:rPr lang="en-AU" sz="2000" i="1" dirty="0"/>
                  <a:t>Assumption:</a:t>
                </a:r>
                <a:r>
                  <a:rPr lang="en-AU" sz="2000" dirty="0"/>
                  <a:t> </a:t>
                </a:r>
              </a:p>
              <a:p>
                <a:r>
                  <a:rPr lang="en-AU" sz="2000" dirty="0"/>
                  <a:t>Conditioned on the side information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AU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AU" sz="2000" dirty="0"/>
                  <a:t>, and the false null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AU" sz="2000" dirty="0"/>
                  <a:t>, the true null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AU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/>
                  <a:t>are independent and have a non-decreasing density.</a:t>
                </a:r>
              </a:p>
              <a:p>
                <a:r>
                  <a:rPr lang="en-AU" sz="2000" i="1" dirty="0"/>
                  <a:t>Results: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RESET can control the FDR at level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000" dirty="0"/>
                  <a:t> or the FDX at level 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dirty="0"/>
                  <a:t> in finite sample.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Compatible with different masking functions instead of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∧1–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2000" dirty="0"/>
                  <a:t> and sampling probably instead of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 = ½</m:t>
                    </m:r>
                  </m:oMath>
                </a14:m>
                <a:r>
                  <a:rPr lang="en-AU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Generalizes to other scenarios where p-values are unavailable (variable selection via knockoffs).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FFC9938-AE11-D096-8985-59DA4DC04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40"/>
                <a:ext cx="11210543" cy="4601748"/>
              </a:xfrm>
              <a:blipFill>
                <a:blip r:embed="rId3"/>
                <a:stretch>
                  <a:fillRect l="-680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6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CD59-12E6-ED81-7B99-5BF11710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time permits: RESET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0FF07-43A3-C2A0-96AD-EF99CBF0C48C}"/>
              </a:ext>
            </a:extLst>
          </p:cNvPr>
          <p:cNvSpPr txBox="1"/>
          <p:nvPr/>
        </p:nvSpPr>
        <p:spPr>
          <a:xfrm>
            <a:off x="444120" y="1688559"/>
            <a:ext cx="11303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Split the data into K folds (K = 3).</a:t>
            </a:r>
          </a:p>
          <a:p>
            <a:pPr marL="342900" indent="-342900">
              <a:buAutoNum type="arabicPeriod"/>
            </a:pPr>
            <a:r>
              <a:rPr lang="en-US" sz="2000" dirty="0"/>
              <a:t>Train each ML classification algorithm on two folds and apply to test fold.</a:t>
            </a:r>
          </a:p>
          <a:p>
            <a:pPr marL="342900" indent="-342900">
              <a:buAutoNum type="arabicPeriod"/>
            </a:pPr>
            <a:r>
              <a:rPr lang="en-US" sz="2000" dirty="0"/>
              <a:t>Estimate the number of discoveries in each test fold. 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Select the best one (Random Forest in this case).</a:t>
            </a:r>
          </a:p>
          <a:p>
            <a:pPr marL="342900" indent="-342900">
              <a:buAutoNum type="arabicPeriod"/>
            </a:pPr>
            <a:r>
              <a:rPr lang="en-US" sz="2000" dirty="0"/>
              <a:t>Use the Random Forest scores from the test folds.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0C912-8488-0B2F-CF35-83753D636A2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69465175"/>
              </p:ext>
            </p:extLst>
          </p:nvPr>
        </p:nvGraphicFramePr>
        <p:xfrm>
          <a:off x="444120" y="2887974"/>
          <a:ext cx="11210924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731">
                  <a:extLst>
                    <a:ext uri="{9D8B030D-6E8A-4147-A177-3AD203B41FA5}">
                      <a16:colId xmlns:a16="http://schemas.microsoft.com/office/drawing/2014/main" val="4078403455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358051271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2665726496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814545700"/>
                    </a:ext>
                  </a:extLst>
                </a:gridCol>
              </a:tblGrid>
              <a:tr h="259853">
                <a:tc>
                  <a:txBody>
                    <a:bodyPr/>
                    <a:lstStyle/>
                    <a:p>
                      <a:r>
                        <a:rPr lang="en-US" dirty="0"/>
                        <a:t>TEST FOLDS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64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71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Generalized Additive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50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4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C1F7-1621-8727-688B-59A81157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B84C3-7E5E-1284-6C83-3B2A0258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888299"/>
            <a:ext cx="11410428" cy="4149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5E76E-1723-1F9C-CFC8-FEA5E4E3D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888299"/>
            <a:ext cx="11410428" cy="4149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3836C-7C96-5850-3A7E-396446F30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1888299"/>
            <a:ext cx="11410428" cy="4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1401-3EED-D9DC-EFF1-2480164A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methods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2FC96E-CBA5-9BB4-0477-DBC57F65A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870947"/>
              </p:ext>
            </p:extLst>
          </p:nvPr>
        </p:nvGraphicFramePr>
        <p:xfrm>
          <a:off x="1113183" y="2168093"/>
          <a:ext cx="9965634" cy="2763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21878">
                  <a:extLst>
                    <a:ext uri="{9D8B030D-6E8A-4147-A177-3AD203B41FA5}">
                      <a16:colId xmlns:a16="http://schemas.microsoft.com/office/drawing/2014/main" val="2800095658"/>
                    </a:ext>
                  </a:extLst>
                </a:gridCol>
                <a:gridCol w="3321878">
                  <a:extLst>
                    <a:ext uri="{9D8B030D-6E8A-4147-A177-3AD203B41FA5}">
                      <a16:colId xmlns:a16="http://schemas.microsoft.com/office/drawing/2014/main" val="3065881639"/>
                    </a:ext>
                  </a:extLst>
                </a:gridCol>
                <a:gridCol w="3321878">
                  <a:extLst>
                    <a:ext uri="{9D8B030D-6E8A-4147-A177-3AD203B41FA5}">
                      <a16:colId xmlns:a16="http://schemas.microsoft.com/office/drawing/2014/main" val="310860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Controls FDR?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59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AdaPT</a:t>
                      </a:r>
                      <a:r>
                        <a:rPr lang="en-US" dirty="0"/>
                        <a:t> (Lei &amp; Fithian 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AdaPT</a:t>
                      </a:r>
                      <a:r>
                        <a:rPr lang="en-US" baseline="-25000" dirty="0" err="1"/>
                        <a:t>g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(Chao &amp; Fithian 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93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AdaPT-GMM</a:t>
                      </a:r>
                      <a:r>
                        <a:rPr lang="en-US" sz="1800" baseline="-25000" dirty="0" err="1"/>
                        <a:t>g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dirty="0"/>
                        <a:t>(Chao &amp; Fithian 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7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AdaFDR</a:t>
                      </a:r>
                      <a:r>
                        <a:rPr lang="en-US" sz="1800" dirty="0"/>
                        <a:t> (Zhang, Xia, Zou 2019)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Asymptotic (FDP)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59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ZAP-</a:t>
                      </a:r>
                      <a:r>
                        <a:rPr lang="en-US" dirty="0" err="1"/>
                        <a:t>Asymp</a:t>
                      </a:r>
                      <a:r>
                        <a:rPr lang="en-US" dirty="0"/>
                        <a:t> (Leung &amp; Sun 2022)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Asymptotic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4565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F8D809-080E-6019-5253-EC851F10E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5329"/>
              </p:ext>
            </p:extLst>
          </p:nvPr>
        </p:nvGraphicFramePr>
        <p:xfrm>
          <a:off x="1113183" y="5237225"/>
          <a:ext cx="9965634" cy="370840"/>
        </p:xfrm>
        <a:graphic>
          <a:graphicData uri="http://schemas.openxmlformats.org/drawingml/2006/table">
            <a:tbl>
              <a:tblPr bandRow="1">
                <a:tableStyleId>{FABFCF23-3B69-468F-B69F-88F6DE6A72F2}</a:tableStyleId>
              </a:tblPr>
              <a:tblGrid>
                <a:gridCol w="3321878">
                  <a:extLst>
                    <a:ext uri="{9D8B030D-6E8A-4147-A177-3AD203B41FA5}">
                      <a16:colId xmlns:a16="http://schemas.microsoft.com/office/drawing/2014/main" val="2800095658"/>
                    </a:ext>
                  </a:extLst>
                </a:gridCol>
                <a:gridCol w="3321878">
                  <a:extLst>
                    <a:ext uri="{9D8B030D-6E8A-4147-A177-3AD203B41FA5}">
                      <a16:colId xmlns:a16="http://schemas.microsoft.com/office/drawing/2014/main" val="3065881639"/>
                    </a:ext>
                  </a:extLst>
                </a:gridCol>
                <a:gridCol w="3321878">
                  <a:extLst>
                    <a:ext uri="{9D8B030D-6E8A-4147-A177-3AD203B41FA5}">
                      <a16:colId xmlns:a16="http://schemas.microsoft.com/office/drawing/2014/main" val="3108601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6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0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7AE2-1068-AA80-E959-7D857382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DD76-3320-7A68-CEFD-850B67888B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463040"/>
            <a:ext cx="5651499" cy="4601748"/>
          </a:xfrm>
        </p:spPr>
        <p:txBody>
          <a:bodyPr>
            <a:normAutofit/>
          </a:bodyPr>
          <a:lstStyle/>
          <a:p>
            <a:r>
              <a:rPr lang="en-AU" sz="2000" dirty="0"/>
              <a:t>We used many real-world datasets ranging from: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3 RNA-Seq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Proteomics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 Microbiome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 fMRI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2 Gene-drug response datasets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8C7418-4C67-E9C3-66CB-BE39C4F5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21" y="2126293"/>
            <a:ext cx="6619713" cy="44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4924-09D0-0AAD-0392-8FD7D1E5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AEFDC-795E-4CA9-6BA1-CDBAF771D6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2226" y="2016581"/>
            <a:ext cx="10822818" cy="3607606"/>
          </a:xfrm>
        </p:spPr>
      </p:pic>
    </p:spTree>
    <p:extLst>
      <p:ext uri="{BB962C8B-B14F-4D97-AF65-F5344CB8AC3E}">
        <p14:creationId xmlns:p14="http://schemas.microsoft.com/office/powerpoint/2010/main" val="305669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85D7-64D7-4528-7265-9B1CDAEF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7F9E1-FC57-8785-26FC-2E016499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21" y="1379286"/>
            <a:ext cx="7572158" cy="50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036A-AF6E-03E4-78E4-70804F5E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B8F18-BB76-C124-7D53-A260A3AE6B2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290762"/>
                <a:ext cx="11210543" cy="539496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In classical multiple testing, we want to determine a discovery list from a collection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p-values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 ⊆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AU" sz="2000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lit/>
                      </m:rPr>
                      <a:rPr lang="en-AU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1, 2, …,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lit/>
                      </m:rPr>
                      <a:rPr lang="en-AU" sz="20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denote the set of true nulls. There are many different procedures that control different type 1 error metrics. For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/>
                  <a:t> we have: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AU" sz="2000" dirty="0"/>
                  <a:t>Family-wise error rate (FWER):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| ≥1</m:t>
                        </m:r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AU" sz="20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AU" sz="2000" dirty="0"/>
                  <a:t>k-Family-wise error rate (k-FWER):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| ≥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AU" sz="2000" b="0" dirty="0"/>
                  <a:t>False discovery rate (FDR):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ℋ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∨1</m:t>
                            </m:r>
                          </m:den>
                        </m:f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000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AU" sz="2000" dirty="0"/>
                  <a:t>False discovery exceedance (FDX):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∩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ℋ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AU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∨1</m:t>
                            </m:r>
                          </m:den>
                        </m:f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AU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AU" sz="2000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B8F18-BB76-C124-7D53-A260A3AE6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290762"/>
                <a:ext cx="11210543" cy="5394960"/>
              </a:xfrm>
              <a:blipFill>
                <a:blip r:embed="rId3"/>
                <a:stretch>
                  <a:fillRect l="-793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39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8E35-4FE4-555B-9DE0-2B392D93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time permits: further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94C49-0F34-A899-4904-64B4A1A5EB1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It is possible to make a data-dependent selection of the masking function, instead of having to pre-select one like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∧1–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94C49-0F34-A899-4904-64B4A1A5E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453" t="-826" r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634B057-26E1-77FE-1742-C757DF8C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387600"/>
            <a:ext cx="6559296" cy="4372864"/>
          </a:xfrm>
          <a:prstGeom prst="rect">
            <a:avLst/>
          </a:prstGeom>
        </p:spPr>
      </p:pic>
      <p:pic>
        <p:nvPicPr>
          <p:cNvPr id="7" name="Picture 6" descr="A graph showing a diagram of a graph&#10;&#10;AI-generated content may be incorrect.">
            <a:extLst>
              <a:ext uri="{FF2B5EF4-FFF2-40B4-BE49-F238E27FC236}">
                <a16:creationId xmlns:a16="http://schemas.microsoft.com/office/drawing/2014/main" id="{BFF9ECE0-603E-0BA0-38F9-BDE7532A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387600"/>
            <a:ext cx="6559296" cy="43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57A7-31B1-2F90-3F59-2EB2087D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2A4-C00C-8E34-3B79-47BB28EA52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Lei, Lihua, and William Fithian. "AdaPT: an interactive procedure for multiple testing with side information." </a:t>
            </a:r>
            <a:r>
              <a:rPr lang="en-AU" i="1" dirty="0"/>
              <a:t>Journal of the Royal Statistical Society Series B: Statistical Methodology</a:t>
            </a:r>
            <a:r>
              <a:rPr lang="en-AU" dirty="0"/>
              <a:t> 80.4 (2018): 649-679.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Chao, Patrick, and William Fithian. "AdaPT-GMM: Powerful and robust covariate-assisted multiple testing." </a:t>
            </a:r>
            <a:r>
              <a:rPr lang="en-AU" i="1" dirty="0"/>
              <a:t>arXiv preprint arXiv:2106.15812</a:t>
            </a:r>
            <a:r>
              <a:rPr lang="en-AU" dirty="0"/>
              <a:t> (2021).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Zhang, Martin J., Fei Xia, and James Zou. "Fast and covariate-adaptive method amplifies detection power in large-scale multiple hypothesis testing." </a:t>
            </a:r>
            <a:r>
              <a:rPr lang="en-AU" i="1" dirty="0"/>
              <a:t>Nature communications</a:t>
            </a:r>
            <a:r>
              <a:rPr lang="en-AU" dirty="0"/>
              <a:t> 10.1 (2019): 3433.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Leung, Dennis, and Wenguang Sun. "ZAP: Z Z‐value adaptive procedures for false discovery rate control with side information." </a:t>
            </a:r>
            <a:r>
              <a:rPr lang="en-AU" i="1" dirty="0"/>
              <a:t>Journal of the Royal Statistical Society: Series B (Statistical Methodology)</a:t>
            </a:r>
            <a:r>
              <a:rPr lang="en-AU" dirty="0"/>
              <a:t> 84.5 (2022): 1886-1946.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2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6DAE-B4B8-466F-7463-AE34D88B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C30284-BEA8-19B4-3CB1-C7A44690983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40"/>
                <a:ext cx="11210543" cy="539496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In modern testing procedures, we want to determine a discovery list from a collection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p-values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:r>
                  <a:rPr lang="en-US" sz="2000" u="sng" dirty="0"/>
                  <a:t>side information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sz="20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AU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AU" sz="2000" b="0" i="1" dirty="0" smtClean="0">
                          <a:latin typeface="Cambria Math" panose="02040503050406030204" pitchFamily="18" charset="0"/>
                        </a:rPr>
                        <m:t> ⊆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AU" sz="2000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sz="2000" b="0" dirty="0"/>
              </a:p>
              <a:p>
                <a:r>
                  <a:rPr lang="en-AU" sz="2000" b="0" dirty="0"/>
                  <a:t>Can we use machine learning to assist with</a:t>
                </a:r>
                <a:r>
                  <a:rPr lang="en-AU" sz="2000" dirty="0"/>
                  <a:t> determining a selection set </a:t>
                </a:r>
                <a14:m>
                  <m:oMath xmlns:m="http://schemas.openxmlformats.org/officeDocument/2006/math">
                    <m:r>
                      <a:rPr lang="en-AU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sz="2000" b="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000" b="0" dirty="0"/>
                  <a:t>Off-the shelf machine learning methods will violate type 1 error control.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000" b="0" dirty="0"/>
                  <a:t>The same data cannot be used twice: 1 x model selection and 1 x inference.</a:t>
                </a:r>
              </a:p>
              <a:p>
                <a:endParaRPr lang="en-AU" sz="2000" b="0" dirty="0"/>
              </a:p>
              <a:p>
                <a:br>
                  <a:rPr lang="en-AU" sz="1400" dirty="0"/>
                </a:br>
                <a:r>
                  <a:rPr lang="en-AU" sz="1200" dirty="0"/>
                  <a:t>Freestone, Jack, William Stafford Noble, and Uri Keich. "Reinvestigating the correctness of decoy-based false discovery rate control in proteomics tandem mass spectrometry." </a:t>
                </a:r>
                <a:r>
                  <a:rPr lang="en-AU" sz="1200" i="1" dirty="0"/>
                  <a:t>Journal of proteome research</a:t>
                </a:r>
                <a:r>
                  <a:rPr lang="en-AU" sz="1200" dirty="0"/>
                  <a:t> 23.6 (2024): 1907-1914.</a:t>
                </a:r>
                <a:br>
                  <a:rPr lang="en-AU" sz="1050" dirty="0"/>
                </a:br>
                <a:r>
                  <a:rPr lang="en-AU" sz="1200" dirty="0"/>
                  <a:t>Freestone, J., Käll, L., Noble, W. S., &amp; Keich, U. (2025). How to train a postprocessor for tandem mass spectrometry proteomics database search while maintaining control of the false discovery rate. </a:t>
                </a:r>
                <a:r>
                  <a:rPr lang="en-AU" sz="1200" i="1" dirty="0"/>
                  <a:t>Journal of Proteome Research</a:t>
                </a:r>
                <a:r>
                  <a:rPr lang="en-AU" sz="1200" dirty="0"/>
                  <a:t>, </a:t>
                </a:r>
                <a:r>
                  <a:rPr lang="en-AU" sz="1200" i="1" dirty="0"/>
                  <a:t>24</a:t>
                </a:r>
                <a:r>
                  <a:rPr lang="en-AU" sz="1200" dirty="0"/>
                  <a:t>(5), 2266-2279.</a:t>
                </a:r>
                <a:br>
                  <a:rPr lang="en-AU" sz="1200" dirty="0"/>
                </a:br>
                <a:r>
                  <a:rPr lang="en-AU" sz="1200" dirty="0"/>
                  <a:t>Wen, B., Freestone, J., Riffle, M., MacCoss, M. J., Noble, W. S., &amp; Keich, U. (2025). Assessment of false discovery rate control in tandem mass spectrometry analysis using entrapment. </a:t>
                </a:r>
                <a:r>
                  <a:rPr lang="en-AU" sz="1200" i="1" dirty="0"/>
                  <a:t>Nature Methods</a:t>
                </a:r>
                <a:r>
                  <a:rPr lang="en-AU" sz="1200" dirty="0"/>
                  <a:t>, 1-10.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5C30284-BEA8-19B4-3CB1-C7A446909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40"/>
                <a:ext cx="11210543" cy="5394960"/>
              </a:xfrm>
              <a:blipFill>
                <a:blip r:embed="rId3"/>
                <a:stretch>
                  <a:fillRect l="-680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37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D1605-EE5C-55CC-903C-1DB8E2C6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5CC3-E307-525B-49AD-5941989C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C0A97-6DAE-F0B1-7D99-3AF3C571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4" y="1331976"/>
            <a:ext cx="777240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8D744-047D-0EFA-72FC-C89B9663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44" y="1331976"/>
            <a:ext cx="7772400" cy="518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EE404-A347-A0F1-A45E-3514F18381B2}"/>
                  </a:ext>
                </a:extLst>
              </p:cNvPr>
              <p:cNvSpPr txBox="1"/>
              <p:nvPr/>
            </p:nvSpPr>
            <p:spPr>
              <a:xfrm>
                <a:off x="444501" y="1485638"/>
                <a:ext cx="34381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1: Reflect the p-values above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EE404-A347-A0F1-A45E-3514F1838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1" y="1485638"/>
                <a:ext cx="3438144" cy="646331"/>
              </a:xfrm>
              <a:prstGeom prst="rect">
                <a:avLst/>
              </a:prstGeom>
              <a:blipFill>
                <a:blip r:embed="rId5"/>
                <a:stretch>
                  <a:fillRect l="-1476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17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26FE-BAD4-6F6F-D0B3-26DBFACA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512AC-F4BC-13C4-6DED-17A37F47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8028E-2F47-415A-C985-3891C632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4DC19-DFEA-CF53-B85C-607F5388A86F}"/>
              </a:ext>
            </a:extLst>
          </p:cNvPr>
          <p:cNvSpPr txBox="1"/>
          <p:nvPr/>
        </p:nvSpPr>
        <p:spPr>
          <a:xfrm>
            <a:off x="444501" y="1485638"/>
            <a:ext cx="34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Convert the resulting p-values to z-scores.</a:t>
            </a:r>
          </a:p>
        </p:txBody>
      </p:sp>
    </p:spTree>
    <p:extLst>
      <p:ext uri="{BB962C8B-B14F-4D97-AF65-F5344CB8AC3E}">
        <p14:creationId xmlns:p14="http://schemas.microsoft.com/office/powerpoint/2010/main" val="48351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B645-613C-316F-E9B2-FDCDE31CD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A8EB1-D9BB-8C03-C372-45859225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94F9D-4E74-17AE-36CE-8FD6684B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65D4B-73CD-278B-9220-D6F16907C364}"/>
              </a:ext>
            </a:extLst>
          </p:cNvPr>
          <p:cNvSpPr txBox="1"/>
          <p:nvPr/>
        </p:nvSpPr>
        <p:spPr>
          <a:xfrm>
            <a:off x="444501" y="1485638"/>
            <a:ext cx="34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Randomly sample half the negative labels.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2C855-CEC3-0A51-6BE3-7F94BAD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B471-FFF2-B505-E713-2F7F2526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7B9437-66AA-EB1A-E523-313EDAEB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6CBB3-E04A-0EDA-3756-C6AE4092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9FDA0-51BA-939C-1539-6692C7D724DA}"/>
              </a:ext>
            </a:extLst>
          </p:cNvPr>
          <p:cNvSpPr txBox="1"/>
          <p:nvPr/>
        </p:nvSpPr>
        <p:spPr>
          <a:xfrm>
            <a:off x="444501" y="1485638"/>
            <a:ext cx="343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Turn the selected negative labels to positive labels.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7AD87-20A6-BEF7-4496-50634F95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6CE5-1008-3789-4B5F-8AFFEE6B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663C3F-DBFD-0E6E-770D-55EE06A3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3BBB4-4408-4CFF-A79F-2ECBC6A3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A0DC5-0584-B776-EF81-31776C3E4C84}"/>
              </a:ext>
            </a:extLst>
          </p:cNvPr>
          <p:cNvSpPr txBox="1"/>
          <p:nvPr/>
        </p:nvSpPr>
        <p:spPr>
          <a:xfrm>
            <a:off x="444501" y="1485638"/>
            <a:ext cx="343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Fit </a:t>
            </a:r>
            <a:r>
              <a:rPr lang="en-US" i="1" dirty="0"/>
              <a:t>any</a:t>
            </a:r>
            <a:r>
              <a:rPr lang="en-US" dirty="0"/>
              <a:t> classification ML using side information and score as predictors and labels as response.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CDF16-5392-DA1A-62AA-86C0F4A3B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F91B43-1D66-CD0C-ABC4-8C85CB719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7B1FC-D690-5524-C62E-F538605EE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88569-716F-B1AE-CAF1-CA669F97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B7EA5-E5FB-9A5D-5C32-3C0BFA59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6564A-76C4-545C-D2FF-299C8D72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RESET: </a:t>
            </a:r>
            <a:r>
              <a:rPr lang="en-US" dirty="0" err="1"/>
              <a:t>REScoring</a:t>
            </a:r>
            <a:r>
              <a:rPr lang="en-US" dirty="0"/>
              <a:t> via Estimating and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CB35D-F232-4246-1159-70063F4CC91B}"/>
              </a:ext>
            </a:extLst>
          </p:cNvPr>
          <p:cNvSpPr txBox="1"/>
          <p:nvPr/>
        </p:nvSpPr>
        <p:spPr>
          <a:xfrm>
            <a:off x="444501" y="1485638"/>
            <a:ext cx="34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Throw out the negative labels used for training.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04F39B-6E6C-1082-BAD4-181C040B8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643" y="133197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1epkijrwxopqd9u28n56uhshssjs6i"/>
</p:tagLst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1275</Words>
  <Application>Microsoft Macintosh PowerPoint</Application>
  <PresentationFormat>Widescreen</PresentationFormat>
  <Paragraphs>198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Segoe UI</vt:lpstr>
      <vt:lpstr>WelcomeDoc</vt:lpstr>
      <vt:lpstr>A semi-supervised framework for diverse multiple hypothesis testing scenarios</vt:lpstr>
      <vt:lpstr>Classical problem</vt:lpstr>
      <vt:lpstr>Problem statement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RESET: REScoring via Estimating and Training</vt:lpstr>
      <vt:lpstr>Theoretical properties</vt:lpstr>
      <vt:lpstr>If time permits: RESET Ensemble</vt:lpstr>
      <vt:lpstr>Numerical Simulation</vt:lpstr>
      <vt:lpstr>Comparison to other methods</vt:lpstr>
      <vt:lpstr>Real data</vt:lpstr>
      <vt:lpstr>Real data</vt:lpstr>
      <vt:lpstr>Real data</vt:lpstr>
      <vt:lpstr>If time permits: further work</vt:lpstr>
      <vt:lpstr>Additional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2025-11-27T12:53:03Z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